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405" r:id="rId2"/>
    <p:sldId id="434" r:id="rId3"/>
    <p:sldId id="453" r:id="rId4"/>
    <p:sldId id="474" r:id="rId5"/>
    <p:sldId id="475" r:id="rId6"/>
    <p:sldId id="484" r:id="rId7"/>
    <p:sldId id="529" r:id="rId8"/>
    <p:sldId id="526" r:id="rId9"/>
    <p:sldId id="532" r:id="rId10"/>
    <p:sldId id="449" r:id="rId11"/>
    <p:sldId id="450" r:id="rId12"/>
    <p:sldId id="524" r:id="rId13"/>
    <p:sldId id="492" r:id="rId14"/>
    <p:sldId id="493" r:id="rId15"/>
    <p:sldId id="491" r:id="rId16"/>
    <p:sldId id="444" r:id="rId17"/>
    <p:sldId id="497" r:id="rId18"/>
    <p:sldId id="498" r:id="rId19"/>
    <p:sldId id="494" r:id="rId20"/>
    <p:sldId id="456" r:id="rId21"/>
    <p:sldId id="451" r:id="rId22"/>
    <p:sldId id="499" r:id="rId23"/>
    <p:sldId id="452" r:id="rId24"/>
    <p:sldId id="501" r:id="rId25"/>
    <p:sldId id="503" r:id="rId26"/>
    <p:sldId id="505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07" r:id="rId39"/>
    <p:sldId id="508" r:id="rId40"/>
    <p:sldId id="545" r:id="rId41"/>
    <p:sldId id="512" r:id="rId42"/>
    <p:sldId id="514" r:id="rId43"/>
    <p:sldId id="515" r:id="rId44"/>
    <p:sldId id="513" r:id="rId45"/>
    <p:sldId id="470" r:id="rId46"/>
    <p:sldId id="516" r:id="rId47"/>
    <p:sldId id="517" r:id="rId48"/>
    <p:sldId id="518" r:id="rId49"/>
    <p:sldId id="476" r:id="rId50"/>
    <p:sldId id="477" r:id="rId51"/>
    <p:sldId id="519" r:id="rId52"/>
    <p:sldId id="511" r:id="rId53"/>
    <p:sldId id="464" r:id="rId54"/>
    <p:sldId id="465" r:id="rId55"/>
    <p:sldId id="466" r:id="rId56"/>
    <p:sldId id="520" r:id="rId57"/>
    <p:sldId id="521" r:id="rId58"/>
    <p:sldId id="522" r:id="rId59"/>
    <p:sldId id="523" r:id="rId60"/>
    <p:sldId id="525" r:id="rId61"/>
    <p:sldId id="482" r:id="rId62"/>
    <p:sldId id="439" r:id="rId63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6"/>
    <p:restoredTop sz="74863"/>
  </p:normalViewPr>
  <p:slideViewPr>
    <p:cSldViewPr snapToGrid="0">
      <p:cViewPr varScale="1">
        <p:scale>
          <a:sx n="93" d="100"/>
          <a:sy n="93" d="100"/>
        </p:scale>
        <p:origin x="2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7A3D4-56E4-4B41-920A-4207B7313A59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8CB87-4CAB-6F45-A742-A8794678E0A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Neden ihtiyaç duyuyorum</a:t>
            </a:r>
          </a:p>
          <a:p>
            <a:endParaRPr lang="en-TR" dirty="0"/>
          </a:p>
          <a:p>
            <a:r>
              <a:rPr lang="en-TR" dirty="0"/>
              <a:t>Doğası gereği, hep sabit uzunlukta girdi ve çıktı ve başarının yüksek olması</a:t>
            </a:r>
          </a:p>
          <a:p>
            <a:r>
              <a:rPr lang="en-TR" dirty="0"/>
              <a:t>Çok kaynak kullanmaya başlıyorlar</a:t>
            </a:r>
          </a:p>
          <a:p>
            <a:endParaRPr lang="en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7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biraz</a:t>
            </a:r>
            <a:r>
              <a:rPr lang="en-US" dirty="0"/>
              <a:t> da </a:t>
            </a:r>
            <a:r>
              <a:rPr lang="en-US" dirty="0" err="1"/>
              <a:t>fikirlerin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geliştiğini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fikirleri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üstüne</a:t>
            </a:r>
            <a:r>
              <a:rPr lang="en-US" dirty="0"/>
              <a:t> </a:t>
            </a:r>
            <a:r>
              <a:rPr lang="en-US" dirty="0" err="1"/>
              <a:t>koyarak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çözecek</a:t>
            </a:r>
            <a:r>
              <a:rPr lang="en-US" dirty="0"/>
              <a:t> hale </a:t>
            </a:r>
            <a:r>
              <a:rPr lang="en-US" dirty="0" err="1"/>
              <a:t>getirdikelrini</a:t>
            </a:r>
            <a:r>
              <a:rPr lang="en-US" dirty="0"/>
              <a:t> </a:t>
            </a:r>
            <a:r>
              <a:rPr lang="en-US" dirty="0" err="1"/>
              <a:t>ggörmeniz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payaşıyorum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0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6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00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1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4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45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seri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idi</a:t>
            </a:r>
            <a:r>
              <a:rPr lang="en-US" dirty="0"/>
              <a:t> –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sekansın</a:t>
            </a:r>
            <a:r>
              <a:rPr lang="en-US" dirty="0"/>
              <a:t> </a:t>
            </a:r>
            <a:r>
              <a:rPr lang="en-US" dirty="0" err="1"/>
              <a:t>tamamını</a:t>
            </a:r>
            <a:r>
              <a:rPr lang="en-US" dirty="0"/>
              <a:t> </a:t>
            </a:r>
            <a:r>
              <a:rPr lang="en-US" dirty="0" err="1"/>
              <a:t>beklemek</a:t>
            </a:r>
            <a:r>
              <a:rPr lang="en-US" dirty="0"/>
              <a:t> </a:t>
            </a:r>
            <a:r>
              <a:rPr lang="en-US" dirty="0" err="1"/>
              <a:t>zorundayız</a:t>
            </a:r>
            <a:r>
              <a:rPr lang="en-US" dirty="0"/>
              <a:t>. Bu </a:t>
            </a:r>
            <a:r>
              <a:rPr lang="en-US" dirty="0" err="1"/>
              <a:t>sebeple</a:t>
            </a:r>
            <a:r>
              <a:rPr lang="en-US" dirty="0"/>
              <a:t> </a:t>
            </a:r>
            <a:r>
              <a:rPr lang="en-US" dirty="0" err="1"/>
              <a:t>paralelelştiremiyoruz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elimizdeki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parallelik</a:t>
            </a:r>
            <a:r>
              <a:rPr lang="en-US" dirty="0"/>
              <a:t> </a:t>
            </a:r>
            <a:r>
              <a:rPr lang="en-US" dirty="0" err="1"/>
              <a:t>sğlayan</a:t>
            </a:r>
            <a:r>
              <a:rPr lang="en-US" dirty="0"/>
              <a:t> GPU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aletleri</a:t>
            </a:r>
            <a:r>
              <a:rPr lang="en-US" dirty="0"/>
              <a:t> </a:t>
            </a:r>
            <a:r>
              <a:rPr lang="en-US" dirty="0" err="1"/>
              <a:t>kullanamıyoruz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2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2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64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5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9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F06A-A6B5-1D95-BEC3-7D3792D2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D7C31-59AB-889C-D5C7-27C1EC723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9DB35-10C7-B3F4-E082-D4B4ACBA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E80B5-8471-869A-DAE8-44C43C45C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4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A96AE-AB45-3038-55E8-9145B6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E6728-CA4F-DEE0-D6E2-F3C0DF581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C55A9-94E0-612D-0059-4FE4BF285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245B7-8193-6D30-F741-56804BE3A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61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1E50-8735-0AC3-4154-2E5049A8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12D28-D8B4-666E-215B-80FD93FC6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9ED07-6CB3-5097-54ED-3A578A713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BEAF3-13A9-24B3-64F6-45D4AB494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7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6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33A4-0AE9-02EB-DD71-4AE208D1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4E4-D199-12E9-E26B-34C54B2FD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A6C56-DD9A-3866-F7FA-0AE414092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(Positional Encoding):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sırayı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düzeni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düşünelim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"Ben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üzgün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mutluyum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"Ben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mutlu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üzgünüm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."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zıt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anlamlara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sayılar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dizisine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dönüştürdüğünüzde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temsilleri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nedenle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kaybolur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Pozisyon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kodlama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çözer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Bunun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yöntem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8B293-10E1-1F05-7D28-5AA4D68ED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5BA4E-44E1-2862-8725-A1BF3F39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868CE1-0693-FDE1-9C99-86FFA38FE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A468C-A2D0-6D5E-7832-795755FDC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İlk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İkinci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başka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Üçüncü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dördüncü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sinüs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üstel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e^x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matematiksel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fonksiyonlarla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belirlenebilir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Böylece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eklendiğinde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sıraya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farklılıkları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sırasını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değiştirdiğinizde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edilen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vektörlerin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böylece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korunur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CB95B-F642-EDEB-A8B0-909994147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5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7F5C-69DD-9F10-DD64-4B72D043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69213-06D9-F78C-E657-1DAE99C87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14247-6404-0453-4C81-EF88B66F9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Şimdi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Transformer’ın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önemli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kısmına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Transformer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bloklarına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bakalım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düşünme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gerçekleşir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bloklar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genelde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üç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oluşur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fazlası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Feed-forward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besleme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bulunur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Ancak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sadece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katmanlarla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sınırlı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değildir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;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bloğu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anlamamıza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yardımcı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olur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D5FC9-EDD2-6CF5-D2CE-2E65FDE92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5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88FC-8BA1-8DAC-74F3-D1DF1CDC8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E3AD8-0312-73F6-5C0A-CEB205FE4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9F6FB-8D91-EA7E-D50F-A1849B8A8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80DD-23B5-37EB-53FA-A882A3B1B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3D33-1285-C3FA-FA3C-25113238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44EC3-B904-899A-A7CB-1D85C747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7806A-618D-CFB3-E2EF-B97D2981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A7EDF-87AE-97AF-2B1F-28A5EA960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8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C838C-26B1-B964-C35B-B2321FF8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B5ABE-6261-0C54-B38C-F385A8448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69B47-D367-5BEA-6A6A-D2EAEEBF7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E8B69-81FE-6159-59D1-E2D8BABB8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06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ABC3-7674-57E3-D6CB-CBAD8A0F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ECE14-90F4-130A-D905-CDAB11EFB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750CD-C0D1-ACDB-2CBC-BB311D11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A14E-1733-BF80-43BD-C8901BDEF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5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5CAB-EF76-81E2-1D01-4E6C25B7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4D716-B5A7-7CB9-5FA5-455EAA476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4525E-7C77-51EE-04E6-361B820A6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221CA-4DB8-7BFE-8EB2-650960489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81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Temel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Sorular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iyi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nasıl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anlayabiliriz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İşlemleri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hızlı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verimli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nasıl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yapabiliriz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Transformers'ın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Kilit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Fikirleri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Sıralı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yerine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bağımlılıkları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6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</a:t>
            </a:r>
            <a:r>
              <a:rPr lang="en-US" dirty="0" err="1"/>
              <a:t>embeddingler</a:t>
            </a:r>
            <a:r>
              <a:rPr lang="en-US" dirty="0"/>
              <a:t> de </a:t>
            </a:r>
            <a:r>
              <a:rPr lang="en-US" dirty="0" err="1"/>
              <a:t>ağırlıkları</a:t>
            </a:r>
            <a:r>
              <a:rPr lang="en-US" dirty="0"/>
              <a:t> var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öğreniliyor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1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99A1-A32D-F8AE-791E-926D314D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C2E31-6B38-F1E1-5B18-D0F736819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7682B-F3D7-A3C6-0D59-B66ADCD85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cümlenin</a:t>
            </a:r>
            <a:r>
              <a:rPr lang="en-US" dirty="0"/>
              <a:t> </a:t>
            </a:r>
            <a:r>
              <a:rPr lang="en-US" dirty="0" err="1"/>
              <a:t>çevirmek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cümlesi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varsayalım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Hayvan</a:t>
            </a:r>
            <a:r>
              <a:rPr lang="en-US" dirty="0"/>
              <a:t> </a:t>
            </a:r>
            <a:r>
              <a:rPr lang="en-US" dirty="0" err="1"/>
              <a:t>karşıdan</a:t>
            </a:r>
            <a:r>
              <a:rPr lang="en-US" dirty="0"/>
              <a:t> </a:t>
            </a:r>
            <a:r>
              <a:rPr lang="en-US" dirty="0" err="1"/>
              <a:t>karşıya</a:t>
            </a:r>
            <a:r>
              <a:rPr lang="en-US" dirty="0"/>
              <a:t> </a:t>
            </a:r>
            <a:r>
              <a:rPr lang="en-US" dirty="0" err="1"/>
              <a:t>geçmedi</a:t>
            </a:r>
            <a:r>
              <a:rPr lang="en-US" dirty="0"/>
              <a:t>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yorgundu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cümledeki</a:t>
            </a:r>
            <a:r>
              <a:rPr lang="en-US" dirty="0"/>
              <a:t> “o” ne </a:t>
            </a:r>
            <a:r>
              <a:rPr lang="en-US" dirty="0" err="1"/>
              <a:t>anlama</a:t>
            </a:r>
            <a:r>
              <a:rPr lang="en-US" dirty="0"/>
              <a:t> </a:t>
            </a:r>
            <a:r>
              <a:rPr lang="en-US" dirty="0" err="1"/>
              <a:t>geliyor</a:t>
            </a:r>
            <a:r>
              <a:rPr lang="en-US" dirty="0"/>
              <a:t>? </a:t>
            </a:r>
            <a:r>
              <a:rPr lang="en-US" dirty="0" err="1"/>
              <a:t>Sokağa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yoksa</a:t>
            </a:r>
            <a:r>
              <a:rPr lang="en-US" dirty="0"/>
              <a:t> </a:t>
            </a:r>
            <a:r>
              <a:rPr lang="en-US" dirty="0" err="1"/>
              <a:t>hayvana</a:t>
            </a:r>
            <a:r>
              <a:rPr lang="en-US" dirty="0"/>
              <a:t> </a:t>
            </a:r>
            <a:r>
              <a:rPr lang="en-US" dirty="0" err="1"/>
              <a:t>mı</a:t>
            </a:r>
            <a:r>
              <a:rPr lang="en-US" dirty="0"/>
              <a:t> </a:t>
            </a:r>
            <a:r>
              <a:rPr lang="en-US" dirty="0" err="1"/>
              <a:t>atıfta</a:t>
            </a:r>
            <a:r>
              <a:rPr lang="en-US" dirty="0"/>
              <a:t> </a:t>
            </a:r>
            <a:r>
              <a:rPr lang="en-US" dirty="0" err="1"/>
              <a:t>bulunuyor</a:t>
            </a:r>
            <a:r>
              <a:rPr lang="en-US" dirty="0"/>
              <a:t>? Bu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sorudur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o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Model “o” </a:t>
            </a:r>
            <a:r>
              <a:rPr lang="en-US" dirty="0" err="1"/>
              <a:t>kelimesini</a:t>
            </a:r>
            <a:r>
              <a:rPr lang="en-US" dirty="0"/>
              <a:t> </a:t>
            </a:r>
            <a:r>
              <a:rPr lang="en-US" dirty="0" err="1"/>
              <a:t>işlerken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dikkati</a:t>
            </a:r>
            <a:r>
              <a:rPr lang="en-US" dirty="0"/>
              <a:t> “o” </a:t>
            </a:r>
            <a:r>
              <a:rPr lang="en-US" dirty="0" err="1"/>
              <a:t>kelimesini</a:t>
            </a:r>
            <a:r>
              <a:rPr lang="en-US" dirty="0"/>
              <a:t> “</a:t>
            </a:r>
            <a:r>
              <a:rPr lang="en-US" dirty="0" err="1"/>
              <a:t>hayvan</a:t>
            </a:r>
            <a:r>
              <a:rPr lang="en-US" dirty="0"/>
              <a:t>”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ilişkilendirmesini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Model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kelimeyi</a:t>
            </a:r>
            <a:r>
              <a:rPr lang="en-US" dirty="0"/>
              <a:t> </a:t>
            </a:r>
            <a:r>
              <a:rPr lang="en-US" dirty="0" err="1"/>
              <a:t>işlerken</a:t>
            </a:r>
            <a:r>
              <a:rPr lang="en-US" dirty="0"/>
              <a:t> (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dizisindeki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pozisyon</a:t>
            </a:r>
            <a:r>
              <a:rPr lang="en-US" dirty="0"/>
              <a:t>), </a:t>
            </a:r>
            <a:r>
              <a:rPr lang="en-US" dirty="0" err="1"/>
              <a:t>öz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iyi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kodlamaya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 </a:t>
            </a:r>
            <a:r>
              <a:rPr lang="en-US" dirty="0" err="1"/>
              <a:t>açabilecek</a:t>
            </a:r>
            <a:r>
              <a:rPr lang="en-US" dirty="0"/>
              <a:t> </a:t>
            </a:r>
            <a:r>
              <a:rPr lang="en-US" dirty="0" err="1"/>
              <a:t>ipuçları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dizisindeki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pozisyonlara</a:t>
            </a:r>
            <a:r>
              <a:rPr lang="en-US" dirty="0"/>
              <a:t> </a:t>
            </a:r>
            <a:r>
              <a:rPr lang="en-US" dirty="0" err="1"/>
              <a:t>bakmasına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Transformer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mimarisinde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kullanılan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self-attention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kendi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kendine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dikkat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yapının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kelimenin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metindeki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diğer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kelimelere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"ne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dikkat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etmesi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gerektiğini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belirler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sayede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model,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yakın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uzak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yapısını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etkili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kavrar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Ayrıca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paralel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işlemeye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olanak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tanıdığı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hesaplama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açısından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oldukça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verimlidir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İşte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yüzden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BERT, GPT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modellerin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güçlü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olmasının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nedeni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etkili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şekilde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kullanmalarıdır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Sonuç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olarak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dildeki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karmaşık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anlamak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doğru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bağlam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oluşturmak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modern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modellerinin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temel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taşıdır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Özetle</a:t>
            </a:r>
            <a:r>
              <a:rPr lang="en-US" dirty="0"/>
              <a:t>: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Attention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Neden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Önemlidir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Uzun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Bağımlılıkları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Attention,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kelimenin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yakınındaki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hem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çok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uzaktaki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olan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bağını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öğrenebilir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uzun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anlamak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kritik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önemdedir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Örneğin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"The cat, which was sitting on the mat, purred softly."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cümlesinde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"cat"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"purred"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arasındaki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ilişkiyi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İşleme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Sağlar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RNN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LSTM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modellerin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aksine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Transformer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mimarisi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attention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mekanizması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sayesinde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kelimeleri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aynı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işler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Esneklik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Performans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Farklı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türde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ilişkileri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bağlamları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öğrenmek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için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güçlü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yapıdır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Bu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yüzden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BERT, GPT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gibi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modellerde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kullanılır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4B2DF-C29F-2E89-0553-F50114436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4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30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62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7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0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? BERT, Bidirectional Encoder Representations from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Transformers'ın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kısaltmasıdır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İsminden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anlaşılacağı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transformatörün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endParaRPr lang="en-US" dirty="0"/>
          </a:p>
          <a:p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anlamda</a:t>
            </a:r>
            <a:r>
              <a:rPr lang="en-US" dirty="0"/>
              <a:t> BERT in </a:t>
            </a:r>
            <a:r>
              <a:rPr lang="en-US" dirty="0" err="1"/>
              <a:t>ayaptığı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öcne</a:t>
            </a:r>
            <a:r>
              <a:rPr lang="en-US" dirty="0"/>
              <a:t> </a:t>
            </a:r>
            <a:r>
              <a:rPr lang="en-US" dirty="0" err="1"/>
              <a:t>söylediğim</a:t>
            </a:r>
            <a:r>
              <a:rPr lang="en-US" dirty="0"/>
              <a:t> </a:t>
            </a:r>
            <a:r>
              <a:rPr lang="en-US" dirty="0" err="1"/>
              <a:t>şey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transformer </a:t>
            </a:r>
            <a:r>
              <a:rPr lang="en-US" dirty="0" err="1"/>
              <a:t>mimarisindeki</a:t>
            </a:r>
            <a:r>
              <a:rPr lang="en-US" dirty="0"/>
              <a:t> </a:t>
            </a:r>
            <a:r>
              <a:rPr lang="en-US" dirty="0" err="1"/>
              <a:t>encoderları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classifer</a:t>
            </a:r>
            <a:r>
              <a:rPr lang="en-US" dirty="0"/>
              <a:t> </a:t>
            </a:r>
            <a:r>
              <a:rPr lang="en-US" dirty="0" err="1"/>
              <a:t>öncesine</a:t>
            </a:r>
            <a:r>
              <a:rPr lang="en-US" dirty="0"/>
              <a:t> </a:t>
            </a:r>
            <a:r>
              <a:rPr lang="en-US" dirty="0" err="1"/>
              <a:t>hazır</a:t>
            </a:r>
            <a:r>
              <a:rPr lang="en-US" dirty="0"/>
              <a:t> hale </a:t>
            </a:r>
            <a:r>
              <a:rPr lang="en-US" dirty="0" err="1"/>
              <a:t>getirmek</a:t>
            </a:r>
            <a:r>
              <a:rPr lang="en-US" dirty="0"/>
              <a:t>. 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fark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?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istatistiksel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hangi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kelimenin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ardından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olduğu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şeyleri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yüzden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Representations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Bidirectional Encoder Representations from Transformers.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eğitilebilir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ardından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aşağı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öğreniminde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BERT'i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fine-tune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edebiliriz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versiyonları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mevcuttur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fine-tune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edilmiş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gözetimli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görevlerinizi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başlangıçta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sıra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dönüşüm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görevlerini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çevirisi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diziyi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diziye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dönüştürmek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tasarlanmıştır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recurrentlar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attention lar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oysa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çözücüden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transformatörün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kodlayıcısına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benzeyen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kodlayıcı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Dolayısıyla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tekrarlayan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bağlantılar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yalnızca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besleme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Sadece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çözücü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kısmını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transformatör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vardır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GPT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BERT,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İyi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attention is all you need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makalesinde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BERT, 8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12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16 "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dikkat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başlığı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0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8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6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33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04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9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30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6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8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10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1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77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contextual continues </a:t>
            </a:r>
            <a:r>
              <a:rPr lang="en-US" dirty="0" err="1"/>
              <a:t>represanatation</a:t>
            </a:r>
            <a:r>
              <a:rPr lang="en-US" dirty="0"/>
              <a:t> – contextualize this embeddings</a:t>
            </a:r>
          </a:p>
          <a:p>
            <a:endParaRPr lang="en-US" dirty="0"/>
          </a:p>
          <a:p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randomy</a:t>
            </a:r>
            <a:r>
              <a:rPr lang="en-US" dirty="0"/>
              <a:t> initialize </a:t>
            </a:r>
            <a:r>
              <a:rPr lang="en-US" dirty="0" err="1"/>
              <a:t>ettiğimiz</a:t>
            </a:r>
            <a:r>
              <a:rPr lang="en-US" dirty="0"/>
              <a:t> </a:t>
            </a:r>
            <a:r>
              <a:rPr lang="en-US" dirty="0" err="1"/>
              <a:t>ağırlıklarını</a:t>
            </a:r>
            <a:r>
              <a:rPr lang="en-US" dirty="0"/>
              <a:t>,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classifierdaki</a:t>
            </a:r>
            <a:r>
              <a:rPr lang="en-US" dirty="0"/>
              <a:t> </a:t>
            </a:r>
            <a:r>
              <a:rPr lang="en-US" dirty="0" err="1"/>
              <a:t>ağırlıklar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Bu fine tuning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</a:t>
            </a:r>
            <a:r>
              <a:rPr lang="en-US" dirty="0" err="1"/>
              <a:t>böylece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Text is another form of sequences. You can break Text up into a sequence of characters or a sequence of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35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46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528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3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5E19-22C9-3435-D294-E8C403FB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6836A-B88E-5A40-DEE4-9312AB73F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4C5D2-0A06-0C6E-5570-8B0A1ABD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Yani </a:t>
            </a:r>
            <a:r>
              <a:rPr lang="en-US" dirty="0" err="1"/>
              <a:t>bunun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 </a:t>
            </a:r>
            <a:r>
              <a:rPr lang="en-US" dirty="0" err="1"/>
              <a:t>olmasının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mantıklı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nedeni</a:t>
            </a:r>
            <a:r>
              <a:rPr lang="en-US" dirty="0"/>
              <a:t> var. </a:t>
            </a:r>
            <a:r>
              <a:rPr lang="en-US" dirty="0" err="1"/>
              <a:t>Alfabeyi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dizi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öğrenirsiniz</a:t>
            </a:r>
            <a:r>
              <a:rPr lang="en-US" dirty="0"/>
              <a:t>.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, </a:t>
            </a:r>
            <a:r>
              <a:rPr lang="en-US" dirty="0" err="1"/>
              <a:t>beyninizin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kalıplarını</a:t>
            </a:r>
            <a:r>
              <a:rPr lang="en-US" dirty="0"/>
              <a:t> </a:t>
            </a:r>
            <a:r>
              <a:rPr lang="en-US" dirty="0" err="1"/>
              <a:t>tanımasını</a:t>
            </a:r>
            <a:r>
              <a:rPr lang="en-US" dirty="0"/>
              <a:t> </a:t>
            </a:r>
            <a:r>
              <a:rPr lang="en-US" dirty="0" err="1"/>
              <a:t>kolaylaştıran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mekanizmadır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BD9CF-9D59-8A08-FDCE-F07FB0E16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5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502A-E34B-AED5-FACA-817D862B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DB4E5-A1BC-BC7B-E018-35F7F35DC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00B7C-49A7-715D-FD60-165B0F02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D4BD-F7EF-8DAA-29FC-3E57206C1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6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712C5-F29C-F1A4-07D3-F70581B8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7F82C-C05A-225C-9CD6-01746755A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E63B8-4DFA-310D-420B-E21BEDA03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06F2-20F8-657D-F042-3823D4BAB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7389-FB1F-A860-211C-F7F3E85A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3D4CD-5900-C0C2-1A40-C529B6D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EB2C-874C-2FF5-4929-EF51087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A089-4FCD-6B96-6DB6-E7798B31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7DA9-3F8A-55A0-87F7-9B3CCC37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468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493-8365-6E41-59B4-6ABD0B37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E464C-9D13-2AE5-E24F-8D5DBC859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B260-E981-4D19-12BF-15DCA1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6565-1F65-44EE-7E29-8B3C6B8B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ACF3-9719-06E6-FF81-82C9078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672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6BCB-2B05-836A-BF74-8A382D568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0FD33-C84A-AB09-FD53-AD3B1283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611-A633-8859-FC16-186582C8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5C21-2DBE-91EE-24B3-5F6A310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2205-F826-576A-7474-9639D579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37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428738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0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3679-55B8-38C8-215B-088EEF0F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2AF-2BF4-55B6-2115-6C8755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9763-0EFE-D75E-E879-682ACC4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DD642-F9E8-0170-2527-39652BEE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73AF-BB79-DA37-2B89-2A0A692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01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DC16-428F-E738-D70F-710ADF78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34D3-E31A-1885-C114-364A240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0DAB-3517-CEDC-8388-23FD3DA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97CB-86D9-CD49-FBC9-FA7306A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5F28-41C2-6B0C-D402-6E0AC1E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764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9DCE-2CED-D437-1735-F523AB04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22B6-0FA9-379E-2BBE-2E56B8BF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D7343-318C-1E7F-9AC6-AC984FC6F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F6A5-34B0-064E-4C96-E8D0078E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5447-8781-D356-1AEB-BA27BD3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5664-8396-F3F8-39E7-468B661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6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4C45-43B8-6FD2-7075-67D35EF9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735-D44A-DF59-A5A4-A4306E41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868B8-AFEE-A087-BB7A-BEA0D8BD6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63EE1-EE49-9CB7-5014-29C28E55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68BC0-94DE-383B-9F9E-CEADAB161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33A8-F12B-A964-0C17-A9F27F81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4C969-E93F-16AE-2BD8-A03155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3C7E-8AFD-B66F-8F70-078FA77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22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49A-ECA9-F07B-FF4C-1465F62B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FAEB-8060-2C8A-FE72-F59DC9C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5B39-4A81-B1E2-9F42-2E3CF862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DC2CB-BB8C-CAB7-9DBB-8D28E077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139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3DC4-CABD-CAED-49E5-9A998591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4FA9-0B63-68BB-C173-443BC78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E609-DA01-FE5F-FFBF-A2F597F4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7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1543-3909-5D48-323B-A5CB3C13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AB15-D8E2-D815-4C4E-507DFD43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0219-92B9-F54C-C04F-48134198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863E-048A-EF18-354D-5D6A4A60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726F-7FCA-DF84-29A7-9D556150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E146-CD1D-BA59-2B26-FE95CEF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833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7B4-B7DC-7E6E-5D6C-D99744EA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2EDC9-AF76-4C44-1E93-AD91555F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AF14-0BCC-741C-FEB5-2EAD9C6A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AB94-1AA9-4A63-E02B-C7B00BE0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B6273-B000-D4D8-55F6-4614A6D5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CC28F-0525-1609-F22B-EC766EA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466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D0E6-0B66-F00C-5586-07FB8D3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C033-A406-9F04-4703-AF6EF761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7F82-2FC2-EE0D-81C6-7DB544FC9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C8AC-F847-6148-BF1E-A1B65C7CDFC8}" type="datetimeFigureOut">
              <a:rPr lang="en-TR" smtClean="0"/>
              <a:t>8.12.2024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BA7DF-B038-B4C3-78AE-D9D6AB77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7F487-70B7-B89E-0880-96019204B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AE802-03B8-DA41-AC36-E1A8D1639C1E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11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ghassem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kemalcankara/seq2seq-modeling-language-translation-ls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keras.io/a-ten-minute-introduction-to-sequence-to-sequence-learning-in-kera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futuremojo/nlp-demystified/blob/main/notebooks/nlpdemystified_transformers_and_pretraining.ipynb#scrollTo=n-44MBYSyDIY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huggingface.co/dbmdz/bert-base-turkish-cased" TargetMode="External"/><Relationship Id="rId4" Type="http://schemas.openxmlformats.org/officeDocument/2006/relationships/hyperlink" Target="http://jalammar.github.io/illustrated-transformer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480131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Seq2seq – </a:t>
            </a:r>
            <a:r>
              <a:rPr lang="tr-TR" sz="1800" b="1" dirty="0" err="1">
                <a:latin typeface="Arial"/>
                <a:cs typeface="Arial"/>
              </a:rPr>
              <a:t>Transformers</a:t>
            </a:r>
            <a:r>
              <a:rPr lang="tr-TR" sz="1800" b="1" dirty="0">
                <a:latin typeface="Arial"/>
                <a:cs typeface="Arial"/>
              </a:rPr>
              <a:t> - Bert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22 Kasım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139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32452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26E03-A2E9-CBB3-F35F-79595A77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" y="1714500"/>
            <a:ext cx="70866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1C1D7-081A-CCCC-A138-F01234BC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367" y="1029698"/>
            <a:ext cx="17272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E801A-5303-5F7C-65BF-F24CDFFCF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367" y="3825903"/>
            <a:ext cx="17272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34C71-1B92-A832-2290-B9DC71785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324" y="2549553"/>
            <a:ext cx="1727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64AFD-B951-1B64-998A-7FFD95A9E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87" y="4606265"/>
            <a:ext cx="3655097" cy="1413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58217-0011-B546-4FDF-C568612D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87" y="3037332"/>
            <a:ext cx="3948194" cy="298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ABED-34FC-C8C1-6CFA-256841D6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87" y="3026664"/>
            <a:ext cx="10361855" cy="298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2117B-FE2F-2C02-CA7D-10BABECCD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58" y="2220431"/>
            <a:ext cx="10361854" cy="3810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9594B-7D55-97DA-31B7-9AEA0926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28" y="1947826"/>
            <a:ext cx="10370314" cy="4072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CFF0A-8DA4-2F33-831D-ECD5A8CFE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27" y="1727732"/>
            <a:ext cx="10730743" cy="429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CE3C8-8C44-4F59-C6CF-74B66864669E}"/>
              </a:ext>
            </a:extLst>
          </p:cNvPr>
          <p:cNvSpPr txBox="1"/>
          <p:nvPr/>
        </p:nvSpPr>
        <p:spPr>
          <a:xfrm>
            <a:off x="3407283" y="6157911"/>
            <a:ext cx="5377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b="1" dirty="0"/>
              <a:t>Trained end-to-end as a single system</a:t>
            </a:r>
          </a:p>
        </p:txBody>
      </p:sp>
    </p:spTree>
    <p:extLst>
      <p:ext uri="{BB962C8B-B14F-4D97-AF65-F5344CB8AC3E}">
        <p14:creationId xmlns:p14="http://schemas.microsoft.com/office/powerpoint/2010/main" val="254222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Encoder –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Decoder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60D200-9452-31A9-19C5-FF0A42F8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61" y="2005416"/>
            <a:ext cx="7613119" cy="36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887F8-A5C8-7F03-A20D-9C4DB54D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4" y="650090"/>
            <a:ext cx="10703312" cy="55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69B20-7D31-2169-C660-0766CFE8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98" y="542353"/>
            <a:ext cx="7232204" cy="61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Perplexity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5FB55-5705-2841-6910-92C0504C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73"/>
            <a:ext cx="7772400" cy="4971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C4902-B03D-CBE1-FC34-BD3C321B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27" y="2676292"/>
            <a:ext cx="4687991" cy="10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2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CC35F-CEF0-5B39-04E1-981B040D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7" y="992373"/>
            <a:ext cx="6385560" cy="2741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2BB32-56F1-6D60-0B78-D8EA730E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7" y="3813476"/>
            <a:ext cx="6385560" cy="2629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BDF33-B891-9458-2AAC-A7AD8A88C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106" y="1121578"/>
            <a:ext cx="13843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1F501-9857-48CA-7324-8D40DBEFB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4549" y="1121578"/>
            <a:ext cx="1384300" cy="176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AFE66-1CA0-C3D9-E5FF-80D141F8F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349" y="3813476"/>
            <a:ext cx="14605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772EE7-32B1-D492-4098-E997155C1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25" y="3822487"/>
            <a:ext cx="146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9411B-BD48-1131-8D5A-99A79F3A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92595"/>
            <a:ext cx="7772400" cy="3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616AD-4AC4-97A9-E149-907570D1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6" y="862750"/>
            <a:ext cx="6678168" cy="256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BB95C-F0FF-ECD5-93D9-B409B9DD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6" y="3749397"/>
            <a:ext cx="6678168" cy="25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1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B26CC-8660-9D86-C4BB-1924DC02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35632"/>
            <a:ext cx="7772400" cy="29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  <a:hlinkClick r:id="rId3"/>
              </a:rPr>
              <a:t>Prof. Ghassemi Lectures and Tutorials</a:t>
            </a:r>
            <a:endParaRPr lang="en-TR" sz="10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EF718-963B-B92E-DEEB-F0F3F635A271}"/>
              </a:ext>
            </a:extLst>
          </p:cNvPr>
          <p:cNvGrpSpPr/>
          <p:nvPr/>
        </p:nvGrpSpPr>
        <p:grpSpPr>
          <a:xfrm>
            <a:off x="1426431" y="1193786"/>
            <a:ext cx="8412853" cy="4470428"/>
            <a:chOff x="914367" y="623041"/>
            <a:chExt cx="8412853" cy="44704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6B128E-A3FD-D7CD-7CBE-EE870164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367" y="623041"/>
              <a:ext cx="7620848" cy="44704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410FB-862A-80B9-5679-F64B5917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215" y="623041"/>
              <a:ext cx="792005" cy="4470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35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Sequence-to-Sequence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using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LSTM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Translation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38086" y="3227042"/>
            <a:ext cx="2315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b="1" dirty="0"/>
              <a:t>CODING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65690-31D3-4F35-3453-C1342B205F0C}"/>
              </a:ext>
            </a:extLst>
          </p:cNvPr>
          <p:cNvSpPr txBox="1"/>
          <p:nvPr/>
        </p:nvSpPr>
        <p:spPr>
          <a:xfrm>
            <a:off x="1437618" y="4211928"/>
            <a:ext cx="9301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https://www.kaggle.com/code/kemalcankara/seq2seq-modeling-language-translation-lstm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https://blog.keras.io/a-ten-minute-introduction-to-sequence-to-sequence-learning-in-keras.html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4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Information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Bottleneck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4CD11-22B7-C110-32F6-243BE740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5" y="1250950"/>
            <a:ext cx="1013631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3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Seq2Seq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2363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1- Takes long time train</a:t>
            </a:r>
          </a:p>
          <a:p>
            <a:endParaRPr lang="en-TR" dirty="0"/>
          </a:p>
          <a:p>
            <a:r>
              <a:rPr lang="en-TR" dirty="0"/>
              <a:t>2-  cannot parallelized</a:t>
            </a:r>
          </a:p>
          <a:p>
            <a:endParaRPr lang="en-TR" dirty="0"/>
          </a:p>
          <a:p>
            <a:r>
              <a:rPr lang="en-TR" dirty="0"/>
              <a:t>3- Cannot remember</a:t>
            </a:r>
          </a:p>
        </p:txBody>
      </p:sp>
    </p:spTree>
    <p:extLst>
      <p:ext uri="{BB962C8B-B14F-4D97-AF65-F5344CB8AC3E}">
        <p14:creationId xmlns:p14="http://schemas.microsoft.com/office/powerpoint/2010/main" val="243906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2050" name="Picture 2" descr="Transformers, Explained: Understand the Model Behind GPT-3, BERT, and T5">
            <a:extLst>
              <a:ext uri="{FF2B5EF4-FFF2-40B4-BE49-F238E27FC236}">
                <a16:creationId xmlns:a16="http://schemas.microsoft.com/office/drawing/2014/main" id="{9C202BFC-6908-3A26-C956-CA829CA7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9" y="1835150"/>
            <a:ext cx="5667022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11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B8242-1DA8-752D-2BD9-A01C6EBB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69" y="1628605"/>
            <a:ext cx="8878062" cy="36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Subword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Tokenization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A4190-206A-B2E0-7EDC-2C360103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35" y="1407110"/>
            <a:ext cx="49403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24BDF-D4A0-AEBF-B50D-C7C1262E5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98" y="3058078"/>
            <a:ext cx="58801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4AC36-7A62-F3B1-5638-5F37B1D4FF79}"/>
              </a:ext>
            </a:extLst>
          </p:cNvPr>
          <p:cNvSpPr txBox="1"/>
          <p:nvPr/>
        </p:nvSpPr>
        <p:spPr>
          <a:xfrm>
            <a:off x="1316090" y="5792843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Tokens: ["</a:t>
            </a:r>
            <a:r>
              <a:rPr lang="en-US" dirty="0" err="1"/>
              <a:t>mer</a:t>
            </a:r>
            <a:r>
              <a:rPr lang="en-US" dirty="0"/>
              <a:t>", "##</a:t>
            </a:r>
            <a:r>
              <a:rPr lang="en-US" dirty="0" err="1"/>
              <a:t>hab</a:t>
            </a:r>
            <a:r>
              <a:rPr lang="en-US" dirty="0"/>
              <a:t>", "##a"]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BB698-9EA2-D23A-0158-A56B1AD0EFE3}"/>
              </a:ext>
            </a:extLst>
          </p:cNvPr>
          <p:cNvSpPr txBox="1"/>
          <p:nvPr/>
        </p:nvSpPr>
        <p:spPr>
          <a:xfrm>
            <a:off x="5671432" y="5788788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["ki", "##tap"]</a:t>
            </a:r>
            <a:endParaRPr lang="en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8D889-295D-48B6-EC2D-97082648D5F0}"/>
              </a:ext>
            </a:extLst>
          </p:cNvPr>
          <p:cNvSpPr txBox="1"/>
          <p:nvPr/>
        </p:nvSpPr>
        <p:spPr>
          <a:xfrm>
            <a:off x="8365550" y="5788788"/>
            <a:ext cx="73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["</a:t>
            </a:r>
            <a:r>
              <a:rPr lang="en-US" dirty="0" err="1"/>
              <a:t>ev</a:t>
            </a:r>
            <a:r>
              <a:rPr lang="en-US" dirty="0"/>
              <a:t>"]</a:t>
            </a:r>
            <a:endParaRPr lang="en-T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85E12-DB5A-E0E8-B686-1E10DB7A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51" y="2325932"/>
            <a:ext cx="492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2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Screen Recording 2023-12-13 at 00.13.11.mov">
            <a:hlinkClick r:id="" action="ppaction://media"/>
            <a:extLst>
              <a:ext uri="{FF2B5EF4-FFF2-40B4-BE49-F238E27FC236}">
                <a16:creationId xmlns:a16="http://schemas.microsoft.com/office/drawing/2014/main" id="{F7CFFBD8-ADC4-BE55-4A3E-B5A96A30E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01688"/>
            <a:ext cx="121920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B3564-964A-3BB4-B7F4-0EFABE59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47C02-9D98-4F3E-37FB-53E61C70FBC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DE46F-0598-26D7-A2D4-09DF01F8B0A4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DAE04-7997-8079-5233-9C1F79439EBB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AECFA-1113-2C65-4AC4-743B540D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1203814"/>
            <a:ext cx="7772400" cy="47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A91F-8A17-7831-EDF8-8FABD96D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98D970-74BA-9E8A-4330-437D53B3E89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776E6-B567-951B-F344-421726130603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6DD1D-6318-9819-BFDE-CAA4E41F50C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1026" name="Picture 2" descr="The phone can suggest the next word to use in a text message, but does not have the power to generate coherent text.The phone can suggest the next word to use in a text message, but does not have the power to generate coherent text.">
            <a:extLst>
              <a:ext uri="{FF2B5EF4-FFF2-40B4-BE49-F238E27FC236}">
                <a16:creationId xmlns:a16="http://schemas.microsoft.com/office/drawing/2014/main" id="{8A969D45-81AF-281A-87E5-CFBB7EB4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56" y="1896160"/>
            <a:ext cx="9296535" cy="37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00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C06E-B2BE-2B54-5F06-3C676540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B84E5A-299C-866D-6D9C-19FD82CB8B90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C320C-86A5-EC94-AAFA-2A01D97D5568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E84B-BE51-EF8D-9829-227C0C102874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BAA50-C3E6-5B0B-7027-2B0DDF97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3" y="1174616"/>
            <a:ext cx="10792706" cy="45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1" i="0" dirty="0">
                <a:solidFill>
                  <a:srgbClr val="0F0F0F"/>
                </a:solidFill>
                <a:effectLst/>
                <a:latin typeface="YouTube Sans"/>
              </a:rPr>
              <a:t>Transfer learning and Transformer models (ML Tech Talks) - </a:t>
            </a:r>
            <a:r>
              <a:rPr lang="en-US" sz="1050" b="1" i="0" dirty="0" err="1">
                <a:solidFill>
                  <a:srgbClr val="0F0F0F"/>
                </a:solidFill>
                <a:effectLst/>
                <a:latin typeface="YouTube Sans"/>
              </a:rPr>
              <a:t>Tensorflow</a:t>
            </a:r>
            <a:r>
              <a:rPr lang="en-US" sz="1050" dirty="0"/>
              <a:t>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D2A5-5A93-C13B-7A47-D46B2A92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886701"/>
            <a:ext cx="9365742" cy="51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124D-5FC1-87F5-3521-74B7683AD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A8799D-A477-DFC9-E07E-6A8B48110C1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93535-4372-6233-7E7B-864527C70FD4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B8D62-6D75-6A77-1698-9F2AFD181D5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94142-35A6-3095-8FA2-2E8600E6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83" y="2329593"/>
            <a:ext cx="7772400" cy="18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0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7446-1364-EE12-2E98-C5FC255F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8BD46-621F-27FB-A6DA-7ED522FC4DE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01C4A-5E89-27FF-027A-C3F680EE8F0D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1CEFA-D3D9-A52B-487E-91142035D4CC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09557-98B8-DCE8-3DC6-434123D1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84" y="1291884"/>
            <a:ext cx="9530232" cy="42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7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EF04-2CFA-B2CC-950D-54AEF1BE3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6C6420-8727-A9E0-FF75-05CF877996F9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48C78-BB9E-C5C0-68CA-D0DAA12F5319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69AF6-A815-0B6D-E906-565E505C392E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A4F96-62B9-8015-8410-140DEB18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85" y="1266495"/>
            <a:ext cx="8746706" cy="43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B6C7-56AA-812A-B9D4-E7B1BB5B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F888CC-15BA-767F-95D8-58E58118699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DA4C2-3E92-B6EB-2308-B03439E787B7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D0DC1-93B3-0752-35CA-4EB9D9E884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4F9E-8E57-4C43-6BFC-EAFA9073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35" y="1651500"/>
            <a:ext cx="7772400" cy="135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A3974-314C-9020-6E7B-7EBA6CC3BF4B}"/>
              </a:ext>
            </a:extLst>
          </p:cNvPr>
          <p:cNvSpPr txBox="1"/>
          <p:nvPr/>
        </p:nvSpPr>
        <p:spPr>
          <a:xfrm>
            <a:off x="803189" y="1118562"/>
            <a:ext cx="160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b="1" dirty="0"/>
              <a:t>Attention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44C53-81B3-7369-FA10-17584B71278D}"/>
              </a:ext>
            </a:extLst>
          </p:cNvPr>
          <p:cNvGrpSpPr/>
          <p:nvPr/>
        </p:nvGrpSpPr>
        <p:grpSpPr>
          <a:xfrm>
            <a:off x="2580192" y="3281307"/>
            <a:ext cx="7538049" cy="3136900"/>
            <a:chOff x="2580192" y="3281307"/>
            <a:chExt cx="7538049" cy="31369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D7EA98-ABFE-5035-CB45-F873A00C070C}"/>
                </a:ext>
              </a:extLst>
            </p:cNvPr>
            <p:cNvGrpSpPr/>
            <p:nvPr/>
          </p:nvGrpSpPr>
          <p:grpSpPr>
            <a:xfrm>
              <a:off x="2580192" y="3281307"/>
              <a:ext cx="4829090" cy="3136900"/>
              <a:chOff x="4055031" y="3245656"/>
              <a:chExt cx="4829090" cy="31369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A0A1FE1-BC73-A4F6-143E-8FED0BCD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5031" y="3245656"/>
                <a:ext cx="2197100" cy="31369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0AEACB7-06B5-F34D-F091-D78E82B29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7021" y="3245656"/>
                <a:ext cx="2197100" cy="31369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8D0F4B-2A10-FD33-64AC-C1FD57D2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4757" y="3624425"/>
              <a:ext cx="2573484" cy="2676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1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56B3-AA8F-BEAF-5FC9-AA661351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67526E-686D-3B1D-0791-99CD31D56401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0D016-25E8-9816-8B4F-137A644B1507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42FF3-E055-4DA5-E306-FB0A5C0C578F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D4FD3-4553-0349-DF0C-FC6656AD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52" y="1042219"/>
            <a:ext cx="8473274" cy="357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CD538-E371-FE1D-5083-BD5A36B28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83" y="4781558"/>
            <a:ext cx="7772400" cy="20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9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FD6BB-B212-55DE-2140-EB20FD5B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2EA8BD-8B8E-A3DE-AC56-A3510A5776AA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AD2F-0F85-0250-8B8E-A032CFF7B21B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0FB87-6BB2-2116-E1D0-7DF988ECD3D8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D7C79-D7F5-DBD8-CDFB-DFB46155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77" y="966604"/>
            <a:ext cx="6973529" cy="3448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97F71-A547-54D4-E451-890310BA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641" y="4522339"/>
            <a:ext cx="7772400" cy="20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08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95BE-E0B5-1AE6-8FD8-30BDB595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90EE2-E6DB-216A-7DB0-5E71D5600457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DE768-00C1-6D5E-F7A5-DF7E641C364C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6E8C2-9AD9-33F2-B819-D7807BA35396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AEB12-C74B-F218-F64E-FC5D0F13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56324"/>
            <a:ext cx="7772400" cy="27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2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4461-052D-BD18-7A34-5AC30D7D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FCF802-424C-6CA8-1C78-4F4BECC0F214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80935-F768-4B30-A303-D8B96B857DB9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DA4F6-C677-62FB-02E8-11C1398AEB20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CA09D-517A-D036-F8D9-BA73CF34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2" y="597392"/>
            <a:ext cx="6196781" cy="3064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6CC9E-250D-E12B-7FB2-71C1904B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77" y="3661533"/>
            <a:ext cx="7772400" cy="31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2" descr="Diagram of a Transformer">
            <a:extLst>
              <a:ext uri="{FF2B5EF4-FFF2-40B4-BE49-F238E27FC236}">
                <a16:creationId xmlns:a16="http://schemas.microsoft.com/office/drawing/2014/main" id="{C761881D-7E5B-26B5-1A70-30046E96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"/>
          <a:stretch/>
        </p:blipFill>
        <p:spPr bwMode="auto">
          <a:xfrm>
            <a:off x="2781300" y="811770"/>
            <a:ext cx="4326969" cy="55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A5AD1-8FDF-0A0A-5F19-AE677672355A}"/>
              </a:ext>
            </a:extLst>
          </p:cNvPr>
          <p:cNvSpPr txBox="1"/>
          <p:nvPr/>
        </p:nvSpPr>
        <p:spPr>
          <a:xfrm>
            <a:off x="8136969" y="1997839"/>
            <a:ext cx="2585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Positional Encodings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Attention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Self-Attention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22108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B413C-1F8E-C011-D62E-F982B212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1067506"/>
            <a:ext cx="600710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3FAB10-BDFE-F7B7-A715-E04645F0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28" y="3801143"/>
            <a:ext cx="5707621" cy="2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30EF1-C102-952A-19F4-82488CA41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20"/>
          <a:stretch/>
        </p:blipFill>
        <p:spPr>
          <a:xfrm>
            <a:off x="5528450" y="1365504"/>
            <a:ext cx="5211650" cy="366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8C8DF-3FC0-C260-E18C-B70070C60B26}"/>
              </a:ext>
            </a:extLst>
          </p:cNvPr>
          <p:cNvSpPr txBox="1"/>
          <p:nvPr/>
        </p:nvSpPr>
        <p:spPr>
          <a:xfrm>
            <a:off x="1024128" y="1365504"/>
            <a:ext cx="1747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600" dirty="0">
                <a:solidFill>
                  <a:srgbClr val="F09C3D"/>
                </a:solidFill>
              </a:rPr>
              <a:t>Advantages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6FF1-680A-9C3A-A0C5-F6732D2665FA}"/>
              </a:ext>
            </a:extLst>
          </p:cNvPr>
          <p:cNvSpPr txBox="1"/>
          <p:nvPr/>
        </p:nvSpPr>
        <p:spPr>
          <a:xfrm>
            <a:off x="963168" y="2218944"/>
            <a:ext cx="3621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Representation of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Contextual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46396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FA59-BA28-E610-053A-B2A51AA0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6BC0F9-A9B5-1182-BB98-13F60F30D29C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B9F6-4FBA-676A-DA23-B89BDA720B60}"/>
              </a:ext>
            </a:extLst>
          </p:cNvPr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8DF9C-46C8-F4FE-FBA8-18DF27F38569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75E1-3147-4129-02BC-52AD7D8FD642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1E5AD6-C279-771D-067F-D3BB1C2C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361" y="806450"/>
            <a:ext cx="55499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agram of a Transformer">
            <a:extLst>
              <a:ext uri="{FF2B5EF4-FFF2-40B4-BE49-F238E27FC236}">
                <a16:creationId xmlns:a16="http://schemas.microsoft.com/office/drawing/2014/main" id="{BF08ACED-CBC2-C551-9F47-ACD8F2A74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"/>
          <a:stretch/>
        </p:blipFill>
        <p:spPr bwMode="auto">
          <a:xfrm>
            <a:off x="7766873" y="1662102"/>
            <a:ext cx="3234970" cy="41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27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54041-D602-38EC-0A07-C6128D33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5B770-22BF-21C6-4DCA-D94872CA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F35B1-643D-2BD6-E899-3D1501F6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397000"/>
            <a:ext cx="7569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01EA9-644E-BE98-AE02-25237C4E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682750"/>
            <a:ext cx="7569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41D28-3E61-59C5-3A25-CB0DC09A451B}"/>
              </a:ext>
            </a:extLst>
          </p:cNvPr>
          <p:cNvSpPr txBox="1"/>
          <p:nvPr/>
        </p:nvSpPr>
        <p:spPr>
          <a:xfrm>
            <a:off x="1524000" y="2057400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BERT is a Transformer Encoder trained on Wikipedia</a:t>
            </a:r>
          </a:p>
          <a:p>
            <a:endParaRPr lang="en-TR" dirty="0"/>
          </a:p>
          <a:p>
            <a:r>
              <a:rPr lang="en-TR" dirty="0"/>
              <a:t>Readily available for download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English (24 different sizes)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Chinese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Multilingual (104 languages)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C314F-75A4-AC0D-68B0-92D8E90B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0" y="2033726"/>
            <a:ext cx="2120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9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BF11F-795A-0D44-4E87-0BEEA24A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08" y="1685163"/>
            <a:ext cx="8151583" cy="34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1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Masked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A8FE-EA50-EFF6-0A20-B5076DA4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9" y="1740811"/>
            <a:ext cx="7569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45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Next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Sentence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Prediction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9A332-8E5D-1515-3ADA-EC6CFB81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8" y="1005354"/>
            <a:ext cx="4113847" cy="171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F1BD3-4F16-DA41-0C4B-9F408F0D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44" y="2926660"/>
            <a:ext cx="7772400" cy="35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DDA9E-062F-ABC6-70D8-43111099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03506"/>
            <a:ext cx="8801100" cy="5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7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Language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Modeling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33485-9F37-B6E3-745E-F5AE1974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66" y="1206271"/>
            <a:ext cx="581304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2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28674" name="Picture 2" descr="BERT in Search: Visa Example">
            <a:extLst>
              <a:ext uri="{FF2B5EF4-FFF2-40B4-BE49-F238E27FC236}">
                <a16:creationId xmlns:a16="http://schemas.microsoft.com/office/drawing/2014/main" id="{8C374173-C1C6-E1D5-A27E-F40CA8DF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2" y="2332503"/>
            <a:ext cx="5723670" cy="357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54398B-91C3-3087-9CA6-8D5E92D4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814" y="2332503"/>
            <a:ext cx="5063569" cy="32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BERT</a:t>
            </a:r>
          </a:p>
          <a:p>
            <a:pPr algn="ctr"/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Bidirectional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Encoder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Representations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from</a:t>
            </a:r>
            <a:r>
              <a:rPr lang="tr-TR" sz="22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2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D725A-8556-CB1B-4481-A6823511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30" y="2048256"/>
            <a:ext cx="7727564" cy="32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0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Transformers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25928-8F2E-9F94-D2E3-7FBB933F203E}"/>
              </a:ext>
            </a:extLst>
          </p:cNvPr>
          <p:cNvSpPr txBox="1"/>
          <p:nvPr/>
        </p:nvSpPr>
        <p:spPr>
          <a:xfrm>
            <a:off x="4906581" y="2690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7198F-5560-29B1-DD17-DFC33545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317750"/>
            <a:ext cx="7569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3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A26CB-AA4D-59F3-9DFF-95C34F19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86" y="796018"/>
            <a:ext cx="11097427" cy="54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2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D0447-251B-5392-D3D3-AD50A209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49" y="1257683"/>
            <a:ext cx="9867502" cy="48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45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D695-C1DD-AE83-40F2-71F2524E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5" y="1207748"/>
            <a:ext cx="9923384" cy="4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507D9-381B-60A3-1F66-B282ED7A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701800"/>
            <a:ext cx="7073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3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B880B-BAA3-E0C6-7075-995B9836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61" y="1628647"/>
            <a:ext cx="7913878" cy="38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0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A089E-0B7D-9D8D-3A0C-5C0D5BFE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5" y="1314233"/>
            <a:ext cx="8413750" cy="42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50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1" y="207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Transfer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28BD-86A4-FB85-D276-4AD671F1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35" y="1688211"/>
            <a:ext cx="7671529" cy="34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0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19F82C-3364-C914-080C-62817FF5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65306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3173A3-76F6-8444-FD4F-1FDAE2FCE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6" t="10901" r="1012" b="15225"/>
          <a:stretch/>
        </p:blipFill>
        <p:spPr bwMode="auto">
          <a:xfrm>
            <a:off x="6203092" y="895865"/>
            <a:ext cx="4485502" cy="25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C4C9EE-2454-F3A5-1144-2106295E7D0E}"/>
              </a:ext>
            </a:extLst>
          </p:cNvPr>
          <p:cNvGrpSpPr/>
          <p:nvPr/>
        </p:nvGrpSpPr>
        <p:grpSpPr>
          <a:xfrm>
            <a:off x="2184747" y="3717513"/>
            <a:ext cx="8036689" cy="2429288"/>
            <a:chOff x="2184747" y="3717513"/>
            <a:chExt cx="8036689" cy="242928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A984601-B077-ED33-46DB-3F5F3C0E2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747" y="3717513"/>
              <a:ext cx="8036689" cy="2244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4D9F2D-AF35-99BB-58FE-671F3EE2F765}"/>
                </a:ext>
              </a:extLst>
            </p:cNvPr>
            <p:cNvSpPr txBox="1"/>
            <p:nvPr/>
          </p:nvSpPr>
          <p:spPr>
            <a:xfrm>
              <a:off x="3909195" y="5777469"/>
              <a:ext cx="6098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6B6B6B"/>
                  </a:solidFill>
                  <a:effectLst/>
                  <a:latin typeface="sohne"/>
                </a:rPr>
                <a:t>Audio spectrogram chopped into chunks</a:t>
              </a:r>
              <a:endParaRPr lang="en-TR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3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HuggingFace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060CC-D8AD-9573-ED85-E24E9899E0BD}"/>
              </a:ext>
            </a:extLst>
          </p:cNvPr>
          <p:cNvSpPr txBox="1"/>
          <p:nvPr/>
        </p:nvSpPr>
        <p:spPr>
          <a:xfrm>
            <a:off x="5460063" y="2903877"/>
            <a:ext cx="2253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b="1" dirty="0"/>
              <a:t>CODING TIME!!!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6B317-0DC8-7F88-EE57-4D0B2DE60368}"/>
              </a:ext>
            </a:extLst>
          </p:cNvPr>
          <p:cNvSpPr txBox="1"/>
          <p:nvPr/>
        </p:nvSpPr>
        <p:spPr>
          <a:xfrm>
            <a:off x="1115434" y="4462776"/>
            <a:ext cx="996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https://colab.research.google.com/github/futuremojo/nlp-demystified/blob/main/notebooks/nlpdemystified_transformers_and_pretraining.ipynb#scrollTo=n-44MBYSyDIY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2C557-3FE0-E81B-B781-C7538476DB93}"/>
              </a:ext>
            </a:extLst>
          </p:cNvPr>
          <p:cNvSpPr txBox="1"/>
          <p:nvPr/>
        </p:nvSpPr>
        <p:spPr>
          <a:xfrm>
            <a:off x="3663917" y="1971281"/>
            <a:ext cx="494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http://jalammar.github.io/illustrated-transformer/</a:t>
            </a:r>
            <a:r>
              <a:rPr lang="en-US" dirty="0"/>
              <a:t> </a:t>
            </a:r>
            <a:endParaRPr lang="en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BEF5D-BB72-3262-9DB7-739862427356}"/>
              </a:ext>
            </a:extLst>
          </p:cNvPr>
          <p:cNvSpPr txBox="1"/>
          <p:nvPr/>
        </p:nvSpPr>
        <p:spPr>
          <a:xfrm>
            <a:off x="4945114" y="1514250"/>
            <a:ext cx="328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You should totally check this out!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BB92-F1F3-EF75-B044-DADD677F2CBC}"/>
              </a:ext>
            </a:extLst>
          </p:cNvPr>
          <p:cNvSpPr txBox="1"/>
          <p:nvPr/>
        </p:nvSpPr>
        <p:spPr>
          <a:xfrm>
            <a:off x="3430167" y="3689780"/>
            <a:ext cx="541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https://huggingface.co/dbmdz/bert-base-turkish-cased</a:t>
            </a:r>
            <a:r>
              <a:rPr lang="en-US" dirty="0"/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51528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5030" y="207688"/>
            <a:ext cx="50635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Homework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3 -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Optional</a:t>
            </a:r>
            <a:endParaRPr lang="tr-TR" sz="22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3968-BF7A-001F-7A25-42E7B6614F25}"/>
              </a:ext>
            </a:extLst>
          </p:cNvPr>
          <p:cNvSpPr txBox="1"/>
          <p:nvPr/>
        </p:nvSpPr>
        <p:spPr>
          <a:xfrm>
            <a:off x="0" y="6523396"/>
            <a:ext cx="73278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b="0" i="0" dirty="0">
                <a:effectLst/>
                <a:latin typeface="Roboto" panose="02000000000000000000" pitchFamily="2" charset="0"/>
              </a:rPr>
              <a:t> </a:t>
            </a:r>
            <a:endParaRPr lang="en-TR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66CBE-FD4C-FD4E-3B10-78A3F81385EC}"/>
              </a:ext>
            </a:extLst>
          </p:cNvPr>
          <p:cNvSpPr txBox="1"/>
          <p:nvPr/>
        </p:nvSpPr>
        <p:spPr>
          <a:xfrm>
            <a:off x="4888992" y="1807715"/>
            <a:ext cx="2629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1- Use Huggingface</a:t>
            </a:r>
          </a:p>
          <a:p>
            <a:r>
              <a:rPr lang="en-TR" dirty="0"/>
              <a:t>2- Download Turkish BERT</a:t>
            </a:r>
          </a:p>
          <a:p>
            <a:r>
              <a:rPr lang="en-TR" dirty="0"/>
              <a:t>3- Find 100 tweet in TR</a:t>
            </a:r>
          </a:p>
          <a:p>
            <a:r>
              <a:rPr lang="en-TR" dirty="0"/>
              <a:t>4- Find their sentiments</a:t>
            </a:r>
          </a:p>
        </p:txBody>
      </p:sp>
    </p:spTree>
    <p:extLst>
      <p:ext uri="{BB962C8B-B14F-4D97-AF65-F5344CB8AC3E}">
        <p14:creationId xmlns:p14="http://schemas.microsoft.com/office/powerpoint/2010/main" val="3453781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That’s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3DB8-C1F4-2386-35BA-99B9993E24DE}"/>
              </a:ext>
            </a:extLst>
          </p:cNvPr>
          <p:cNvSpPr txBox="1"/>
          <p:nvPr/>
        </p:nvSpPr>
        <p:spPr>
          <a:xfrm>
            <a:off x="5501099" y="2846550"/>
            <a:ext cx="143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BFE8-0666-3609-1A00-D7330F17F4FD}"/>
              </a:ext>
            </a:extLst>
          </p:cNvPr>
          <p:cNvSpPr txBox="1"/>
          <p:nvPr/>
        </p:nvSpPr>
        <p:spPr>
          <a:xfrm>
            <a:off x="3032219" y="4291302"/>
            <a:ext cx="6965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/>
              <a:t>Next -&gt; </a:t>
            </a:r>
          </a:p>
          <a:p>
            <a:r>
              <a:rPr lang="en-TR" sz="2000" dirty="0"/>
              <a:t>So many Transformers, which one to use?</a:t>
            </a:r>
          </a:p>
          <a:p>
            <a:r>
              <a:rPr lang="en-TR" sz="2000" dirty="0"/>
              <a:t>Small projects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0969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00131-BDAC-212D-DDFC-B851D3A0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AFDCFE-ED0F-956B-F3F3-B9CA701540AE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3D049-7953-F633-585C-3BBEDB3F6A07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9D4D0-7D2F-3986-5B07-95FCC12AF4EC}"/>
              </a:ext>
            </a:extLst>
          </p:cNvPr>
          <p:cNvSpPr txBox="1"/>
          <p:nvPr/>
        </p:nvSpPr>
        <p:spPr>
          <a:xfrm>
            <a:off x="1003509" y="1174431"/>
            <a:ext cx="609765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Sequential Memory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FEC417-CEEB-1EA5-3FC0-95A8E1F7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9" y="1736000"/>
            <a:ext cx="6506817" cy="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2A649B-22C4-B836-1614-A5EC0DB9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9" y="2644589"/>
            <a:ext cx="6506817" cy="4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0D07F76-B47A-3628-5407-412524C4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8" y="3488558"/>
            <a:ext cx="6887818" cy="78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369E9-6035-9941-9BCA-B054FC07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A0EFA7-8CD1-1E10-7FF3-4EBC44F7988B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6CDB6-9464-0213-62BA-E39B71FAC22E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454E2-3366-6F47-2E51-6296B949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283" y="963543"/>
            <a:ext cx="14224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86ED3C-7724-48C8-3615-4A2D3C7D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87" y="54235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8DCC795-00C3-9599-555F-3CAACFC4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18" y="3935327"/>
            <a:ext cx="5115689" cy="27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03360F-C2F7-2E7B-EB5D-4EDC7DD9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18" y="3935327"/>
            <a:ext cx="5115691" cy="27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FF21-58A7-7897-81D2-EF577460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04977-0B4A-F13B-61E1-D5F7F5690226}"/>
              </a:ext>
            </a:extLst>
          </p:cNvPr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1B4EC-0145-B652-3A6B-CF1F2D5C1266}"/>
              </a:ext>
            </a:extLst>
          </p:cNvPr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Far in NLP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8223C5-D427-33BC-EAD0-19FBDBB3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9" y="1043609"/>
            <a:ext cx="1224170" cy="12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6E234-BF1D-A1DF-E99F-E8118E2EA125}"/>
              </a:ext>
            </a:extLst>
          </p:cNvPr>
          <p:cNvSpPr txBox="1"/>
          <p:nvPr/>
        </p:nvSpPr>
        <p:spPr>
          <a:xfrm>
            <a:off x="516835" y="2345635"/>
            <a:ext cx="1864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Final hidden state of the RNN</a:t>
            </a:r>
            <a:endParaRPr lang="en-TR" sz="11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EBBD613-1A08-5295-90F3-78F0608B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4" y="623041"/>
            <a:ext cx="2590616" cy="27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440DEAE-6CDF-AFAC-5154-279DD5F1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747" y="623041"/>
            <a:ext cx="2590616" cy="27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9F021-9D8B-0ED6-793F-735CDA5086DC}"/>
              </a:ext>
            </a:extLst>
          </p:cNvPr>
          <p:cNvSpPr txBox="1"/>
          <p:nvPr/>
        </p:nvSpPr>
        <p:spPr>
          <a:xfrm>
            <a:off x="7939339" y="3203248"/>
            <a:ext cx="2805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Gradients shrink as it back-propagates down</a:t>
            </a:r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54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17810</TotalTime>
  <Words>1876</Words>
  <Application>Microsoft Macintosh PowerPoint</Application>
  <PresentationFormat>Widescreen</PresentationFormat>
  <Paragraphs>332</Paragraphs>
  <Slides>62</Slides>
  <Notes>62</Notes>
  <HiddenSlides>8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-webkit-standard</vt:lpstr>
      <vt:lpstr>Arial</vt:lpstr>
      <vt:lpstr>Calibri</vt:lpstr>
      <vt:lpstr>Calibri Light</vt:lpstr>
      <vt:lpstr>Inter</vt:lpstr>
      <vt:lpstr>Open Sans</vt:lpstr>
      <vt:lpstr>Roboto</vt:lpstr>
      <vt:lpstr>sohne</vt:lpstr>
      <vt:lpstr>Söhne</vt:lpstr>
      <vt:lpstr>source-serif-pro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295</cp:revision>
  <dcterms:created xsi:type="dcterms:W3CDTF">2023-05-05T15:50:07Z</dcterms:created>
  <dcterms:modified xsi:type="dcterms:W3CDTF">2024-12-08T10:54:19Z</dcterms:modified>
</cp:coreProperties>
</file>